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7" r:id="rId5"/>
    <p:sldId id="266" r:id="rId6"/>
    <p:sldId id="260" r:id="rId7"/>
    <p:sldId id="262" r:id="rId8"/>
    <p:sldId id="263" r:id="rId9"/>
    <p:sldId id="264" r:id="rId10"/>
    <p:sldId id="269" r:id="rId11"/>
    <p:sldId id="259" r:id="rId12"/>
    <p:sldId id="268" r:id="rId13"/>
    <p:sldId id="265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88640"/>
            <a:ext cx="8458200" cy="2592288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Первые результаты использования развивающей личностно-ориентированной дидактической системы обучения </a:t>
            </a:r>
            <a:br>
              <a:rPr lang="ru-RU" sz="3000" dirty="0" smtClean="0"/>
            </a:br>
            <a:r>
              <a:rPr lang="ru-RU" sz="3000" dirty="0" err="1" smtClean="0"/>
              <a:t>умк</a:t>
            </a:r>
            <a:r>
              <a:rPr lang="ru-RU" sz="3000" dirty="0" smtClean="0"/>
              <a:t> «перспективная начальная школа»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509120"/>
            <a:ext cx="8822214" cy="2016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/>
              <a:t>Из опыта работы </a:t>
            </a:r>
          </a:p>
          <a:p>
            <a:pPr>
              <a:spcBef>
                <a:spcPts val="0"/>
              </a:spcBef>
            </a:pPr>
            <a:r>
              <a:rPr lang="ru-RU" sz="3200" b="1" dirty="0" smtClean="0"/>
              <a:t>учителя начальных классов </a:t>
            </a:r>
            <a:r>
              <a:rPr lang="ru-RU" sz="3200" b="1" dirty="0" err="1" smtClean="0"/>
              <a:t>Майдановой</a:t>
            </a:r>
            <a:r>
              <a:rPr lang="ru-RU" sz="3200" b="1" dirty="0" smtClean="0"/>
              <a:t> С.В.</a:t>
            </a:r>
            <a:endParaRPr lang="ru-RU" sz="3200" b="1" dirty="0" smtClean="0"/>
          </a:p>
          <a:p>
            <a:pPr>
              <a:spcBef>
                <a:spcPts val="0"/>
              </a:spcBef>
            </a:pPr>
            <a:r>
              <a:rPr lang="ru-RU" sz="3200" b="1" dirty="0" smtClean="0"/>
              <a:t>МОУ «Средняя школа № 13»</a:t>
            </a:r>
          </a:p>
          <a:p>
            <a:pPr>
              <a:spcBef>
                <a:spcPts val="0"/>
              </a:spcBef>
            </a:pPr>
            <a:r>
              <a:rPr lang="ru-RU" sz="3200" b="1" dirty="0" smtClean="0"/>
              <a:t> г. Балаково Саратовской обл.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89240"/>
            <a:ext cx="2571750" cy="977900"/>
          </a:xfrm>
          <a:prstGeom prst="rect">
            <a:avLst/>
          </a:prstGeom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1107" y="365497"/>
            <a:ext cx="1688421" cy="793048"/>
            <a:chOff x="1717" y="1170"/>
            <a:chExt cx="1013" cy="600"/>
          </a:xfrm>
        </p:grpSpPr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2138" y="1170"/>
              <a:ext cx="592" cy="600"/>
            </a:xfrm>
            <a:custGeom>
              <a:avLst/>
              <a:gdLst>
                <a:gd name="T0" fmla="*/ 270 w 592"/>
                <a:gd name="T1" fmla="*/ 600 h 600"/>
                <a:gd name="T2" fmla="*/ 592 w 592"/>
                <a:gd name="T3" fmla="*/ 600 h 600"/>
                <a:gd name="T4" fmla="*/ 0 w 592"/>
                <a:gd name="T5" fmla="*/ 0 h 600"/>
                <a:gd name="T6" fmla="*/ 270 w 592"/>
                <a:gd name="T7" fmla="*/ 600 h 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2"/>
                <a:gd name="T13" fmla="*/ 0 h 600"/>
                <a:gd name="T14" fmla="*/ 592 w 592"/>
                <a:gd name="T15" fmla="*/ 600 h 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2" h="600">
                  <a:moveTo>
                    <a:pt x="270" y="600"/>
                  </a:moveTo>
                  <a:lnTo>
                    <a:pt x="592" y="600"/>
                  </a:lnTo>
                  <a:lnTo>
                    <a:pt x="0" y="0"/>
                  </a:lnTo>
                  <a:lnTo>
                    <a:pt x="270" y="60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auto">
            <a:xfrm>
              <a:off x="1920" y="1267"/>
              <a:ext cx="218" cy="203"/>
            </a:xfrm>
            <a:prstGeom prst="triangle">
              <a:avLst>
                <a:gd name="adj" fmla="val 60551"/>
              </a:avLst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1717" y="1583"/>
              <a:ext cx="496" cy="187"/>
            </a:xfrm>
            <a:custGeom>
              <a:avLst/>
              <a:gdLst>
                <a:gd name="T0" fmla="*/ 0 w 496"/>
                <a:gd name="T1" fmla="*/ 187 h 187"/>
                <a:gd name="T2" fmla="*/ 241 w 496"/>
                <a:gd name="T3" fmla="*/ 187 h 187"/>
                <a:gd name="T4" fmla="*/ 301 w 496"/>
                <a:gd name="T5" fmla="*/ 52 h 187"/>
                <a:gd name="T6" fmla="*/ 496 w 496"/>
                <a:gd name="T7" fmla="*/ 52 h 187"/>
                <a:gd name="T8" fmla="*/ 473 w 496"/>
                <a:gd name="T9" fmla="*/ 0 h 187"/>
                <a:gd name="T10" fmla="*/ 121 w 496"/>
                <a:gd name="T11" fmla="*/ 0 h 187"/>
                <a:gd name="T12" fmla="*/ 0 w 496"/>
                <a:gd name="T13" fmla="*/ 187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6"/>
                <a:gd name="T22" fmla="*/ 0 h 187"/>
                <a:gd name="T23" fmla="*/ 496 w 496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6" h="187">
                  <a:moveTo>
                    <a:pt x="0" y="187"/>
                  </a:moveTo>
                  <a:lnTo>
                    <a:pt x="241" y="187"/>
                  </a:lnTo>
                  <a:lnTo>
                    <a:pt x="301" y="52"/>
                  </a:lnTo>
                  <a:lnTo>
                    <a:pt x="496" y="52"/>
                  </a:lnTo>
                  <a:lnTo>
                    <a:pt x="473" y="0"/>
                  </a:lnTo>
                  <a:lnTo>
                    <a:pt x="121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Черепаха &amp; Ахиллес\Desktop\Обложки\2 класс\2kl_Lit_Uch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2540000" cy="3213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3428992" y="1571612"/>
            <a:ext cx="5562608" cy="442915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гостях у Ученого Кота.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гостях у Незнайки.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/>
              <a:tabLst/>
              <a:defRPr/>
            </a:pPr>
            <a:r>
              <a:rPr lang="ru-RU" sz="3600" b="1" baseline="0" dirty="0" smtClean="0">
                <a:solidFill>
                  <a:schemeClr val="tx2"/>
                </a:solidFill>
              </a:rPr>
              <a:t>В</a:t>
            </a:r>
            <a:r>
              <a:rPr lang="ru-RU" sz="3600" b="1" dirty="0" smtClean="0">
                <a:solidFill>
                  <a:schemeClr val="tx2"/>
                </a:solidFill>
              </a:rPr>
              <a:t> гостях у Барсука.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гостях у Ежика и Медвежонка.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01056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Структура учебника </a:t>
            </a:r>
            <a:endParaRPr lang="ru-RU" sz="40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Украшаем чайный домик</a:t>
            </a:r>
            <a:endParaRPr lang="ru-RU" sz="4400" b="1" dirty="0"/>
          </a:p>
        </p:txBody>
      </p:sp>
      <p:pic>
        <p:nvPicPr>
          <p:cNvPr id="1026" name="Picture 2" descr="G:\Светулёк\IMG_18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00990" cy="50690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357166"/>
            <a:ext cx="5481646" cy="15430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Поход в музейный дом</a:t>
            </a:r>
            <a:endParaRPr lang="ru-RU" sz="4400" b="1" dirty="0"/>
          </a:p>
        </p:txBody>
      </p:sp>
      <p:pic>
        <p:nvPicPr>
          <p:cNvPr id="4098" name="Picture 2" descr="H:\семинар\08.12.2011г\IMG_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429024" cy="4863325"/>
          </a:xfrm>
          <a:prstGeom prst="rect">
            <a:avLst/>
          </a:prstGeom>
          <a:noFill/>
        </p:spPr>
      </p:pic>
      <p:pic>
        <p:nvPicPr>
          <p:cNvPr id="4099" name="Picture 3" descr="H:\семинар\08.12.2011г\IMG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200988" cy="3443286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932" t="1308"/>
          <a:stretch>
            <a:fillRect/>
          </a:stretch>
        </p:blipFill>
        <p:spPr>
          <a:xfrm>
            <a:off x="6143636" y="285728"/>
            <a:ext cx="2698750" cy="19177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Работа с лупой </a:t>
            </a:r>
            <a:endParaRPr lang="ru-RU" sz="4400" b="1" dirty="0"/>
          </a:p>
        </p:txBody>
      </p:sp>
      <p:pic>
        <p:nvPicPr>
          <p:cNvPr id="5122" name="Picture 2" descr="H:\семинар\IMG_18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8856" y="3359142"/>
            <a:ext cx="4665144" cy="3498858"/>
          </a:xfrm>
          <a:prstGeom prst="rect">
            <a:avLst/>
          </a:prstGeom>
          <a:noFill/>
        </p:spPr>
      </p:pic>
      <p:pic>
        <p:nvPicPr>
          <p:cNvPr id="5123" name="Picture 3" descr="H:\семинар\IMG_1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767259" cy="3585721"/>
          </a:xfrm>
          <a:prstGeom prst="rect">
            <a:avLst/>
          </a:prstGeom>
          <a:noFill/>
        </p:spPr>
      </p:pic>
      <p:pic>
        <p:nvPicPr>
          <p:cNvPr id="6" name="Picture 2" descr="H:\семинар\Семинар 08.12.11г._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8892" y="0"/>
            <a:ext cx="1665108" cy="36433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5880" cy="75722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Красота в простом</a:t>
            </a:r>
            <a:endParaRPr lang="ru-RU" sz="4400" b="1" dirty="0"/>
          </a:p>
        </p:txBody>
      </p:sp>
      <p:pic>
        <p:nvPicPr>
          <p:cNvPr id="6147" name="Picture 3" descr="H:\семинар\IMG_18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048548" cy="5286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семинар\IMG_18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семинар\Светулёк\IMG_1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2" cy="68758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44" y="285728"/>
            <a:ext cx="8624918" cy="7699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/>
              <a:t>методические пособия</a:t>
            </a:r>
          </a:p>
        </p:txBody>
      </p:sp>
      <p:sp>
        <p:nvSpPr>
          <p:cNvPr id="58375" name="Rectangle 1"/>
          <p:cNvSpPr>
            <a:spLocks noChangeArrowheads="1"/>
          </p:cNvSpPr>
          <p:nvPr/>
        </p:nvSpPr>
        <p:spPr bwMode="auto">
          <a:xfrm>
            <a:off x="357158" y="1357298"/>
            <a:ext cx="2046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0000CC"/>
              </a:buClr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 комплекту русского языка</a:t>
            </a:r>
          </a:p>
        </p:txBody>
      </p:sp>
      <p:sp>
        <p:nvSpPr>
          <p:cNvPr id="58376" name="Rectangle 1"/>
          <p:cNvSpPr>
            <a:spLocks noChangeArrowheads="1"/>
          </p:cNvSpPr>
          <p:nvPr/>
        </p:nvSpPr>
        <p:spPr bwMode="auto">
          <a:xfrm>
            <a:off x="3000364" y="1357298"/>
            <a:ext cx="2706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Clr>
                <a:srgbClr val="0000CC"/>
              </a:buClr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 комплекту литературного чтения</a:t>
            </a:r>
          </a:p>
        </p:txBody>
      </p:sp>
      <p:sp>
        <p:nvSpPr>
          <p:cNvPr id="58377" name="Rectangle 1"/>
          <p:cNvSpPr>
            <a:spLocks noChangeArrowheads="1"/>
          </p:cNvSpPr>
          <p:nvPr/>
        </p:nvSpPr>
        <p:spPr bwMode="auto">
          <a:xfrm>
            <a:off x="6215074" y="1428736"/>
            <a:ext cx="2706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Clr>
                <a:srgbClr val="0000CC"/>
              </a:buClr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 комплекту математики</a:t>
            </a:r>
          </a:p>
        </p:txBody>
      </p:sp>
      <p:pic>
        <p:nvPicPr>
          <p:cNvPr id="62469" name="Picture 5" descr="F:\Обложки\1 класс\1kl_Rus_Met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2514600"/>
            <a:ext cx="1266825" cy="1800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470" name="Picture 6" descr="F:\Обложки\1 класс\1kl_Lit_Met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14600"/>
            <a:ext cx="1266825" cy="1800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471" name="Picture 7" descr="F:\Обложки\1 класс\1kl_Matem_Mat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100" y="2444750"/>
            <a:ext cx="1271588" cy="1800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472" name="Picture 8" descr="F:\Обложки\2 класс\2kl_Lit_Meto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2768600"/>
            <a:ext cx="1231900" cy="1739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473" name="Picture 9" descr="F:\Обложки\2 класс\2kl_Matem_Meto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4100" y="2641600"/>
            <a:ext cx="1270000" cy="1800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474" name="Picture 10" descr="F:\Обложки\2 класс\2kl_Rus_Meto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30300" y="2781300"/>
            <a:ext cx="1249363" cy="1800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7" descr="F:\Обложки\3 класс\3kl_Rus_Meto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4000" y="4527550"/>
            <a:ext cx="1347788" cy="1800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9" descr="F:\Обложки\3 класс\3kl_Lit_Meto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4603750"/>
            <a:ext cx="1347788" cy="1800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1" descr="F:\Обложки\3 класс\3kl_Mat_Meto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00" y="4597400"/>
            <a:ext cx="1281113" cy="1800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13" descr="F:\Обложки\4 класс\4kl_Mat_Meto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40600" y="4841875"/>
            <a:ext cx="1347788" cy="1800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15" descr="F:\Обложки\4 класс\4kl_Lit_Metod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02100" y="4816475"/>
            <a:ext cx="1347788" cy="1800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18" descr="F:\Обложки\4 класс\4kl_Rus_Metod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54100" y="4895850"/>
            <a:ext cx="1347788" cy="1800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2143116"/>
            <a:ext cx="7686700" cy="264320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Спасибо </a:t>
            </a:r>
            <a:br>
              <a:rPr lang="ru-RU" sz="6600" b="1" dirty="0" smtClean="0"/>
            </a:br>
            <a:r>
              <a:rPr lang="ru-RU" sz="6600" b="1" dirty="0" smtClean="0"/>
              <a:t>за внимание!!!</a:t>
            </a:r>
            <a:endParaRPr lang="ru-RU" sz="66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8591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Личностно-ориентированный подход  в обучении: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ru-RU" b="1" dirty="0" smtClean="0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dirty="0" smtClean="0"/>
              <a:t>индивидуальность, самобытность, </a:t>
            </a:r>
            <a:r>
              <a:rPr lang="ru-RU" b="1" dirty="0" err="1" smtClean="0"/>
              <a:t>самоценность</a:t>
            </a:r>
            <a:r>
              <a:rPr lang="ru-RU" b="1" dirty="0" smtClean="0"/>
              <a:t>, развитие личности.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71934" y="2428868"/>
            <a:ext cx="857256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C:\Users\Черепаха &amp; Ахиллес\Desktop\Обложки\3 класс\3kl_Mat_U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0000">
            <a:off x="2219325" y="4511675"/>
            <a:ext cx="1233488" cy="1660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21" name="Picture 13" descr="C:\Users\Черепаха &amp; Ахиллес\Desktop\Обложки\3 класс\inf3kl_kom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475" y="4311650"/>
            <a:ext cx="1187450" cy="1739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25" name="Picture 17" descr="C:\Users\Черепаха &amp; Ахиллес\Desktop\Обложки\4 класс\4kl_Uch_Matc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5975" y="5175250"/>
            <a:ext cx="1270000" cy="1682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26" name="Picture 18" descr="C:\Users\Черепаха &amp; Ахиллес\Desktop\Обложки\4 класс\4kl_Master_Meto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0638" y="5210175"/>
            <a:ext cx="1233487" cy="1647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-366713" y="855663"/>
            <a:ext cx="463391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ct val="130000"/>
              </a:lnSpc>
              <a:buClr>
                <a:srgbClr val="0000CC"/>
              </a:buClr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</a:rPr>
              <a:t>       </a:t>
            </a:r>
            <a:endParaRPr lang="ru-RU" sz="1900" dirty="0">
              <a:latin typeface="Arial" pitchFamily="34" charset="0"/>
            </a:endParaRPr>
          </a:p>
        </p:txBody>
      </p:sp>
      <p:pic>
        <p:nvPicPr>
          <p:cNvPr id="17415" name="Picture 7" descr="C:\Users\Черепаха &amp; Ахиллес\Desktop\Обложки\1 класс\1k_Azb_Tet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200000">
            <a:off x="4481513" y="1328738"/>
            <a:ext cx="1162050" cy="16906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6" name="Picture 8" descr="C:\Users\Черепаха &amp; Ахиллес\Desktop\Обложки\2 класс\2kl_Mir_Tet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60000">
            <a:off x="5300663" y="1109663"/>
            <a:ext cx="1306512" cy="1665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7" name="Picture 9" descr="C:\Users\Черепаха &amp; Ахиллес\Desktop\Обложки\2 класс\2kl_Rus_Uch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80000">
            <a:off x="6057900" y="1155700"/>
            <a:ext cx="1304925" cy="1651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8" name="Picture 10" descr="C:\Users\Черепаха &amp; Ахиллес\Desktop\Обложки\3 класс\3kl_Lit_Hr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00000">
            <a:off x="7583488" y="1665288"/>
            <a:ext cx="1244600" cy="1595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20" name="Picture 12" descr="C:\Users\Черепаха &amp; Ахиллес\Desktop\Обложки\3 класс\3kl_Mir_Tet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020000">
            <a:off x="450850" y="4511675"/>
            <a:ext cx="1246188" cy="1581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22" name="Picture 14" descr="C:\Users\Черепаха &amp; Ахиллес\Desktop\Обложки\3 класс\3kl_Rus_Uch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200000">
            <a:off x="6929438" y="1385888"/>
            <a:ext cx="1252537" cy="1657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23" name="Picture 15" descr="C:\Users\Черепаха &amp; Ахиллес\Desktop\Обложки\4 класс\4kl_Lit_Uch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21363" y="3435350"/>
            <a:ext cx="1281112" cy="1620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24" name="Picture 16" descr="C:\Users\Черепаха &amp; Ахиллес\Desktop\Обложки\4 класс\4kl_Mir_Hre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67213" y="3427413"/>
            <a:ext cx="1282700" cy="1641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27" name="Picture 19" descr="C:\Users\Черепаха &amp; Ахиллес\Desktop\Обложки\4 класс\4kl_Rus_Tet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72338" y="3481388"/>
            <a:ext cx="1250950" cy="1595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04800" y="7938"/>
            <a:ext cx="848204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УМК «Перспективная начальная школа»</a:t>
            </a:r>
          </a:p>
        </p:txBody>
      </p:sp>
      <p:grpSp>
        <p:nvGrpSpPr>
          <p:cNvPr id="18" name="Group 19"/>
          <p:cNvGrpSpPr>
            <a:grpSpLocks noGrp="1"/>
          </p:cNvGrpSpPr>
          <p:nvPr/>
        </p:nvGrpSpPr>
        <p:grpSpPr bwMode="auto">
          <a:xfrm>
            <a:off x="500034" y="1571612"/>
            <a:ext cx="2643206" cy="1785949"/>
            <a:chOff x="1717" y="1170"/>
            <a:chExt cx="1013" cy="600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138" y="1170"/>
              <a:ext cx="592" cy="600"/>
            </a:xfrm>
            <a:custGeom>
              <a:avLst/>
              <a:gdLst>
                <a:gd name="T0" fmla="*/ 270 w 592"/>
                <a:gd name="T1" fmla="*/ 600 h 600"/>
                <a:gd name="T2" fmla="*/ 592 w 592"/>
                <a:gd name="T3" fmla="*/ 600 h 600"/>
                <a:gd name="T4" fmla="*/ 0 w 592"/>
                <a:gd name="T5" fmla="*/ 0 h 600"/>
                <a:gd name="T6" fmla="*/ 270 w 592"/>
                <a:gd name="T7" fmla="*/ 600 h 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2"/>
                <a:gd name="T13" fmla="*/ 0 h 600"/>
                <a:gd name="T14" fmla="*/ 592 w 592"/>
                <a:gd name="T15" fmla="*/ 600 h 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2" h="600">
                  <a:moveTo>
                    <a:pt x="270" y="600"/>
                  </a:moveTo>
                  <a:lnTo>
                    <a:pt x="592" y="600"/>
                  </a:lnTo>
                  <a:lnTo>
                    <a:pt x="0" y="0"/>
                  </a:lnTo>
                  <a:lnTo>
                    <a:pt x="270" y="60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1920" y="1267"/>
              <a:ext cx="218" cy="203"/>
            </a:xfrm>
            <a:prstGeom prst="triangle">
              <a:avLst>
                <a:gd name="adj" fmla="val 60551"/>
              </a:avLst>
            </a:prstGeom>
            <a:solidFill>
              <a:srgbClr val="000080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717" y="1583"/>
              <a:ext cx="496" cy="187"/>
            </a:xfrm>
            <a:custGeom>
              <a:avLst/>
              <a:gdLst>
                <a:gd name="T0" fmla="*/ 0 w 496"/>
                <a:gd name="T1" fmla="*/ 187 h 187"/>
                <a:gd name="T2" fmla="*/ 241 w 496"/>
                <a:gd name="T3" fmla="*/ 187 h 187"/>
                <a:gd name="T4" fmla="*/ 301 w 496"/>
                <a:gd name="T5" fmla="*/ 52 h 187"/>
                <a:gd name="T6" fmla="*/ 496 w 496"/>
                <a:gd name="T7" fmla="*/ 52 h 187"/>
                <a:gd name="T8" fmla="*/ 473 w 496"/>
                <a:gd name="T9" fmla="*/ 0 h 187"/>
                <a:gd name="T10" fmla="*/ 121 w 496"/>
                <a:gd name="T11" fmla="*/ 0 h 187"/>
                <a:gd name="T12" fmla="*/ 0 w 496"/>
                <a:gd name="T13" fmla="*/ 187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6"/>
                <a:gd name="T22" fmla="*/ 0 h 187"/>
                <a:gd name="T23" fmla="*/ 496 w 496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6" h="187">
                  <a:moveTo>
                    <a:pt x="0" y="187"/>
                  </a:moveTo>
                  <a:lnTo>
                    <a:pt x="241" y="187"/>
                  </a:lnTo>
                  <a:lnTo>
                    <a:pt x="301" y="52"/>
                  </a:lnTo>
                  <a:lnTo>
                    <a:pt x="496" y="52"/>
                  </a:lnTo>
                  <a:lnTo>
                    <a:pt x="473" y="0"/>
                  </a:lnTo>
                  <a:lnTo>
                    <a:pt x="121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Учебники\scan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9" y="500042"/>
            <a:ext cx="5460468" cy="61288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Учебники\scan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992714" cy="642942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1500174"/>
            <a:ext cx="3857620" cy="4572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Проблемный, практический, творческий характер заданий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Сквозные герои: маша 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миша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: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000528" cy="4313903"/>
          </a:xfrm>
          <a:prstGeom prst="rect">
            <a:avLst/>
          </a:prstGeom>
          <a:noFill/>
        </p:spPr>
      </p:pic>
      <p:pic>
        <p:nvPicPr>
          <p:cNvPr id="1026" name="Picture 2" descr="H: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429132"/>
            <a:ext cx="4548189" cy="20344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14290"/>
            <a:ext cx="8839200" cy="7699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atin typeface="Arial" pitchFamily="34" charset="0"/>
              </a:rPr>
              <a:t>Учебники для 2-го класса </a:t>
            </a:r>
            <a:br>
              <a:rPr lang="ru-RU" sz="3200" b="1" dirty="0" smtClean="0">
                <a:latin typeface="Arial" pitchFamily="34" charset="0"/>
              </a:rPr>
            </a:br>
            <a:r>
              <a:rPr lang="ru-RU" sz="2800" b="1" dirty="0" smtClean="0">
                <a:latin typeface="Arial" pitchFamily="34" charset="0"/>
              </a:rPr>
              <a:t>(УМК «Перспективная начальная школа»)</a:t>
            </a:r>
            <a:r>
              <a:rPr lang="ru-RU" sz="3200" b="1" dirty="0" smtClean="0">
                <a:latin typeface="Arial" pitchFamily="34" charset="0"/>
              </a:rPr>
              <a:t> 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286000" y="942975"/>
            <a:ext cx="4703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ct val="130000"/>
              </a:lnSpc>
              <a:buClr>
                <a:srgbClr val="0000CC"/>
              </a:buClr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Комплект по литературному чтению</a:t>
            </a:r>
            <a:endParaRPr lang="ru-RU" sz="20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786578" y="5286388"/>
            <a:ext cx="1881188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ct val="130000"/>
              </a:lnSpc>
              <a:buClr>
                <a:srgbClr val="0000CC"/>
              </a:buClr>
              <a:buFont typeface="Wingdings" pitchFamily="2" charset="2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Тетрадь для</a:t>
            </a:r>
          </a:p>
          <a:p>
            <a:pPr marL="457200" indent="-457200" algn="just">
              <a:lnSpc>
                <a:spcPct val="130000"/>
              </a:lnSpc>
              <a:buClr>
                <a:srgbClr val="0000CC"/>
              </a:buClr>
              <a:buFont typeface="Wingdings" pitchFamily="2" charset="2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самостоятельных</a:t>
            </a:r>
          </a:p>
          <a:p>
            <a:pPr marL="457200" indent="-457200" algn="just">
              <a:lnSpc>
                <a:spcPct val="130000"/>
              </a:lnSpc>
              <a:buClr>
                <a:srgbClr val="0000CC"/>
              </a:buClr>
              <a:buFont typeface="Wingdings" pitchFamily="2" charset="2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работ № 1,2</a:t>
            </a:r>
          </a:p>
          <a:p>
            <a:pPr marL="457200" indent="-457200" algn="just">
              <a:lnSpc>
                <a:spcPct val="130000"/>
              </a:lnSpc>
              <a:buClr>
                <a:srgbClr val="0000CC"/>
              </a:buClr>
              <a:buFont typeface="Wingdings" pitchFamily="2" charset="2"/>
              <a:buNone/>
            </a:pPr>
            <a:endParaRPr lang="ru-RU" sz="16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6292850" y="3948113"/>
            <a:ext cx="16367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ct val="130000"/>
              </a:lnSpc>
              <a:buClr>
                <a:srgbClr val="0000CC"/>
              </a:buClr>
              <a:buFont typeface="Wingdings" pitchFamily="2" charset="2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Хрестоматия</a:t>
            </a:r>
          </a:p>
        </p:txBody>
      </p:sp>
      <p:pic>
        <p:nvPicPr>
          <p:cNvPr id="26626" name="Picture 2" descr="C:\Users\Черепаха &amp; Ахиллес\Desktop\Обложки\2 класс\2kl_Lit_U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1895475" cy="2398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7" name="Picture 3" descr="C:\Users\Черепаха &amp; Ахиллес\Desktop\Обложки\2 класс\2kl_Lit_U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71612"/>
            <a:ext cx="1849438" cy="2382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8" name="Picture 4" descr="C:\Users\Черепаха &amp; Ахиллес\Desktop\Обложки\2 класс\2kl_Lit_Te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429132"/>
            <a:ext cx="1798637" cy="22939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9" name="Picture 5" descr="C:\Users\Черепаха &amp; Ахиллес\Desktop\Обложки\2 класс\2kl_Lit_Te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429132"/>
            <a:ext cx="1774825" cy="2308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30" name="Picture 6" descr="C:\Users\Черепаха &amp; Ахиллес\Desktop\Обложки\2 класс\2kl_Lit_Hres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571612"/>
            <a:ext cx="1822450" cy="2306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2214546" y="4000504"/>
            <a:ext cx="2551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ct val="130000"/>
              </a:lnSpc>
              <a:buClr>
                <a:srgbClr val="0000CC"/>
              </a:buClr>
              <a:buFont typeface="Wingdings" pitchFamily="2" charset="2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Учебник в 2-х частях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00108"/>
            <a:ext cx="6435043" cy="4000528"/>
          </a:xfrm>
        </p:spPr>
      </p:pic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782538"/>
            <a:ext cx="3071802" cy="4075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6072198" y="3929066"/>
            <a:ext cx="428628" cy="785818"/>
          </a:xfrm>
          <a:prstGeom prst="ellips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Разноцветное маркирование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словари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00241"/>
            <a:ext cx="6858048" cy="3714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Толковый словарь</a:t>
            </a:r>
          </a:p>
          <a:p>
            <a:pPr>
              <a:buNone/>
            </a:pPr>
            <a:r>
              <a:rPr lang="ru-RU" sz="4000" b="1" dirty="0" smtClean="0"/>
              <a:t>Пиши правильно</a:t>
            </a:r>
          </a:p>
          <a:p>
            <a:pPr>
              <a:buNone/>
            </a:pPr>
            <a:r>
              <a:rPr lang="ru-RU" sz="4000" b="1" dirty="0" smtClean="0"/>
              <a:t>Обратный словарь</a:t>
            </a:r>
          </a:p>
          <a:p>
            <a:pPr>
              <a:buNone/>
            </a:pPr>
            <a:r>
              <a:rPr lang="ru-RU" sz="4000" b="1" dirty="0" smtClean="0"/>
              <a:t>Произноси правильно</a:t>
            </a:r>
          </a:p>
          <a:p>
            <a:pPr>
              <a:buNone/>
            </a:pPr>
            <a:r>
              <a:rPr lang="ru-RU" sz="4000" b="1" dirty="0" smtClean="0"/>
              <a:t>Словарь происхождения слов</a:t>
            </a:r>
            <a:endParaRPr lang="ru-RU" sz="4000" b="1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857232"/>
            <a:ext cx="2678118" cy="35350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150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Первые результаты использования развивающей личностно-ориентированной дидактической системы обучения  умк «перспективная начальная школа»</vt:lpstr>
      <vt:lpstr>Личностно-ориентированный подход  в обучении:</vt:lpstr>
      <vt:lpstr>Презентация PowerPoint</vt:lpstr>
      <vt:lpstr>Презентация PowerPoint</vt:lpstr>
      <vt:lpstr>Проблемный, практический, творческий характер заданий</vt:lpstr>
      <vt:lpstr>Сквозные герои: маша и миша</vt:lpstr>
      <vt:lpstr>Учебники для 2-го класса  (УМК «Перспективная начальная школа») </vt:lpstr>
      <vt:lpstr>Разноцветное маркирование</vt:lpstr>
      <vt:lpstr>словари</vt:lpstr>
      <vt:lpstr>Структура учебника </vt:lpstr>
      <vt:lpstr>Украшаем чайный домик</vt:lpstr>
      <vt:lpstr>Поход в музейный дом</vt:lpstr>
      <vt:lpstr>Работа с лупой </vt:lpstr>
      <vt:lpstr>Красота в простом</vt:lpstr>
      <vt:lpstr>Презентация PowerPoint</vt:lpstr>
      <vt:lpstr>Презентация PowerPoint</vt:lpstr>
      <vt:lpstr>методические пособия</vt:lpstr>
      <vt:lpstr>Спасибо 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8</cp:revision>
  <dcterms:modified xsi:type="dcterms:W3CDTF">2011-12-07T11:18:38Z</dcterms:modified>
</cp:coreProperties>
</file>